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460B63-AE18-4934-8348-9C59DDFDBE40}">
  <a:tblStyle styleId="{1D460B63-AE18-4934-8348-9C59DDFDB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8c38e4f5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8c38e4f56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caab6ba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0caab6bab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8c38e4f56_1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08c38e4f56_1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8c102fb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08c102fb7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80972e8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80972e8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80972e8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280972e8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807a19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807a19a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807a19a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2807a19ac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807a19a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2807a19ac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807a19ac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2807a19ac2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807a19a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2807a19ac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8c38e4f56_3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08c38e4f56_3_3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8c102fb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08c102fb7b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8c38e4f56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08c38e4f56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933cdddd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933cdddd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933cdd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0933cdddd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8c38e4f56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08c38e4f56_7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8c102fb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08c102fb7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8c102fb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08c102fb7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hyperlink" Target="https://github.com/BasmaElhoseny01/DEPI-Project" TargetMode="External"/><Relationship Id="rId6" Type="http://schemas.openxmlformats.org/officeDocument/2006/relationships/hyperlink" Target="http://48.217.82.28:8080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9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5" Type="http://schemas.openxmlformats.org/officeDocument/2006/relationships/image" Target="../media/image43.png"/><Relationship Id="rId1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7dSGkGWjurLlORptuld-5zARtnBPufKs/view" TargetMode="External"/><Relationship Id="rId5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JuBJfgPSBBBa_TPadRRTwPURofYeS5hV/view" TargetMode="External"/><Relationship Id="rId5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4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5" Type="http://schemas.openxmlformats.org/officeDocument/2006/relationships/image" Target="../media/image43.png"/><Relationship Id="rId1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7523879" y="1874508"/>
            <a:ext cx="1620121" cy="3252067"/>
          </a:xfrm>
          <a:custGeom>
            <a:rect b="b" l="l" r="r" t="t"/>
            <a:pathLst>
              <a:path extrusionOk="0"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0" name="Google Shape;130;p25"/>
          <p:cNvGrpSpPr/>
          <p:nvPr/>
        </p:nvGrpSpPr>
        <p:grpSpPr>
          <a:xfrm>
            <a:off x="6516202" y="-760318"/>
            <a:ext cx="2627799" cy="6627970"/>
            <a:chOff x="0" y="-19050"/>
            <a:chExt cx="1384190" cy="3491277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1384190" cy="3472226"/>
            </a:xfrm>
            <a:custGeom>
              <a:rect b="b" l="l" r="r" t="t"/>
              <a:pathLst>
                <a:path extrusionOk="0"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/>
          <p:nvPr/>
        </p:nvSpPr>
        <p:spPr>
          <a:xfrm>
            <a:off x="4813717" y="209925"/>
            <a:ext cx="3617500" cy="3617500"/>
          </a:xfrm>
          <a:custGeom>
            <a:rect b="b" l="l" r="r" t="t"/>
            <a:pathLst>
              <a:path extrusionOk="0"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grpSp>
        <p:nvGrpSpPr>
          <p:cNvPr id="134" name="Google Shape;134;p25"/>
          <p:cNvGrpSpPr/>
          <p:nvPr/>
        </p:nvGrpSpPr>
        <p:grpSpPr>
          <a:xfrm>
            <a:off x="528718" y="1708582"/>
            <a:ext cx="39494" cy="1817341"/>
            <a:chOff x="0" y="-19050"/>
            <a:chExt cx="20803" cy="957283"/>
          </a:xfrm>
        </p:grpSpPr>
        <p:sp>
          <p:nvSpPr>
            <p:cNvPr id="135" name="Google Shape;135;p25"/>
            <p:cNvSpPr/>
            <p:nvPr/>
          </p:nvSpPr>
          <p:spPr>
            <a:xfrm>
              <a:off x="0" y="0"/>
              <a:ext cx="20803" cy="938233"/>
            </a:xfrm>
            <a:custGeom>
              <a:rect b="b" l="l" r="r" t="t"/>
              <a:pathLst>
                <a:path extrusionOk="0"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>
              <a:noFill/>
            </a:ln>
          </p:spPr>
        </p:sp>
        <p:sp>
          <p:nvSpPr>
            <p:cNvPr id="136" name="Google Shape;136;p25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25"/>
          <p:cNvSpPr txBox="1"/>
          <p:nvPr/>
        </p:nvSpPr>
        <p:spPr>
          <a:xfrm>
            <a:off x="693761" y="1708585"/>
            <a:ext cx="360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106861"/>
                </a:solidFill>
              </a:rPr>
              <a:t>Sma3ny</a:t>
            </a:r>
            <a:endParaRPr sz="6000">
              <a:solidFill>
                <a:srgbClr val="106861"/>
              </a:solidFill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693761" y="2992374"/>
            <a:ext cx="341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</a:rPr>
              <a:t>Supervised By: Marwan Ahmed</a:t>
            </a:r>
            <a:endParaRPr sz="7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950" y="209919"/>
            <a:ext cx="1620125" cy="91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01" y="145700"/>
            <a:ext cx="1132925" cy="11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6">
            <a:alphaModFix/>
          </a:blip>
          <a:srcRect b="10841" l="0" r="0" t="0"/>
          <a:stretch/>
        </p:blipFill>
        <p:spPr>
          <a:xfrm>
            <a:off x="5558550" y="1401725"/>
            <a:ext cx="1933300" cy="23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155810" y="4831299"/>
            <a:ext cx="341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</a:rPr>
              <a:t>October 2024</a:t>
            </a:r>
            <a:endParaRPr sz="15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4"/>
          <p:cNvGrpSpPr/>
          <p:nvPr/>
        </p:nvGrpSpPr>
        <p:grpSpPr>
          <a:xfrm>
            <a:off x="0" y="-76753"/>
            <a:ext cx="9143818" cy="5198009"/>
            <a:chOff x="0" y="-38100"/>
            <a:chExt cx="4816592" cy="2738100"/>
          </a:xfrm>
        </p:grpSpPr>
        <p:sp>
          <p:nvSpPr>
            <p:cNvPr id="301" name="Google Shape;301;p34"/>
            <p:cNvSpPr/>
            <p:nvPr/>
          </p:nvSpPr>
          <p:spPr>
            <a:xfrm>
              <a:off x="0" y="0"/>
              <a:ext cx="4816592" cy="2699860"/>
            </a:xfrm>
            <a:custGeom>
              <a:rect b="b" l="l" r="r" t="t"/>
              <a:pathLst>
                <a:path extrusionOk="0"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0">
              <a:solidFill>
                <a:srgbClr val="10686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2" name="Google Shape;302;p34"/>
            <p:cNvSpPr txBox="1"/>
            <p:nvPr/>
          </p:nvSpPr>
          <p:spPr>
            <a:xfrm>
              <a:off x="0" y="-38100"/>
              <a:ext cx="4816500" cy="27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34"/>
          <p:cNvSpPr txBox="1"/>
          <p:nvPr/>
        </p:nvSpPr>
        <p:spPr>
          <a:xfrm>
            <a:off x="522075" y="679927"/>
            <a:ext cx="29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</a:rPr>
              <a:t>Work load</a:t>
            </a:r>
            <a:endParaRPr sz="1200"/>
          </a:p>
        </p:txBody>
      </p:sp>
      <p:sp>
        <p:nvSpPr>
          <p:cNvPr id="304" name="Google Shape;304;p34"/>
          <p:cNvSpPr txBox="1"/>
          <p:nvPr/>
        </p:nvSpPr>
        <p:spPr>
          <a:xfrm>
            <a:off x="445850" y="1075888"/>
            <a:ext cx="25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0" y="913800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350" y="184575"/>
            <a:ext cx="845850" cy="84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7" name="Google Shape;307;p34"/>
          <p:cNvGraphicFramePr/>
          <p:nvPr/>
        </p:nvGraphicFramePr>
        <p:xfrm>
          <a:off x="952500" y="18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{1D460B63-AE18-4934-8348-9C59DDFDBE40}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Maya Ahmed Abdullah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Speech to Text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Zahy Youssef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4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Translation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679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Reem Al_Ghazal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4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Sentiment Analysis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Basma Elhoseny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Deployment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8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Youssef Hesham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679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Usama Muhamma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Integration of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>
            <a:off x="7497150" y="1837779"/>
            <a:ext cx="1646850" cy="3305721"/>
          </a:xfrm>
          <a:custGeom>
            <a:rect b="b" l="l" r="r" t="t"/>
            <a:pathLst>
              <a:path extrusionOk="0"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35"/>
          <p:cNvSpPr/>
          <p:nvPr/>
        </p:nvSpPr>
        <p:spPr>
          <a:xfrm>
            <a:off x="-900689" y="-305036"/>
            <a:ext cx="1649661" cy="2057400"/>
          </a:xfrm>
          <a:custGeom>
            <a:rect b="b" l="l" r="r" t="t"/>
            <a:pathLst>
              <a:path extrusionOk="0"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35"/>
          <p:cNvSpPr txBox="1"/>
          <p:nvPr/>
        </p:nvSpPr>
        <p:spPr>
          <a:xfrm>
            <a:off x="942812" y="765250"/>
            <a:ext cx="68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91919"/>
                </a:solidFill>
              </a:rPr>
              <a:t>Explore Our Project</a:t>
            </a:r>
            <a:endParaRPr b="1" sz="2300">
              <a:solidFill>
                <a:srgbClr val="191919"/>
              </a:solidFill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942799" y="1483775"/>
            <a:ext cx="7347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GitHub Repository:</a:t>
            </a:r>
            <a:r>
              <a:rPr lang="en" sz="1600">
                <a:solidFill>
                  <a:srgbClr val="191919"/>
                </a:solidFill>
              </a:rPr>
              <a:t> 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https://github.com/BasmaElhoseny01/DEPI-Project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rgbClr val="191919"/>
              </a:solidFill>
            </a:endParaRPr>
          </a:p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91919"/>
              </a:solidFill>
            </a:endParaRPr>
          </a:p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Demo :</a:t>
            </a:r>
            <a:r>
              <a:rPr lang="en" sz="1600">
                <a:solidFill>
                  <a:srgbClr val="191919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http://48.217.82.28:8080/</a:t>
            </a:r>
            <a:r>
              <a:rPr lang="en" sz="1600">
                <a:solidFill>
                  <a:srgbClr val="191919"/>
                </a:solidFill>
              </a:rPr>
              <a:t> </a:t>
            </a:r>
            <a:endParaRPr sz="16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6"/>
          <p:cNvGrpSpPr/>
          <p:nvPr/>
        </p:nvGrpSpPr>
        <p:grpSpPr>
          <a:xfrm>
            <a:off x="7905795" y="4003623"/>
            <a:ext cx="2100682" cy="2100682"/>
            <a:chOff x="0" y="0"/>
            <a:chExt cx="812800" cy="812800"/>
          </a:xfrm>
        </p:grpSpPr>
        <p:sp>
          <p:nvSpPr>
            <p:cNvPr id="322" name="Google Shape;322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42950">
              <a:solidFill>
                <a:srgbClr val="AEEA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36"/>
          <p:cNvGrpSpPr/>
          <p:nvPr/>
        </p:nvGrpSpPr>
        <p:grpSpPr>
          <a:xfrm>
            <a:off x="-934247" y="-1050356"/>
            <a:ext cx="2100682" cy="2100682"/>
            <a:chOff x="0" y="0"/>
            <a:chExt cx="812800" cy="812800"/>
          </a:xfrm>
        </p:grpSpPr>
        <p:sp>
          <p:nvSpPr>
            <p:cNvPr id="325" name="Google Shape;325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42950">
              <a:solidFill>
                <a:srgbClr val="AEEA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36"/>
          <p:cNvGrpSpPr/>
          <p:nvPr/>
        </p:nvGrpSpPr>
        <p:grpSpPr>
          <a:xfrm>
            <a:off x="8033975" y="3316818"/>
            <a:ext cx="381041" cy="381041"/>
            <a:chOff x="0" y="0"/>
            <a:chExt cx="812800" cy="812800"/>
          </a:xfrm>
        </p:grpSpPr>
        <p:sp>
          <p:nvSpPr>
            <p:cNvPr id="328" name="Google Shape;328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-287616" y="4629150"/>
            <a:ext cx="807436" cy="807436"/>
            <a:chOff x="0" y="0"/>
            <a:chExt cx="812800" cy="812800"/>
          </a:xfrm>
        </p:grpSpPr>
        <p:sp>
          <p:nvSpPr>
            <p:cNvPr id="331" name="Google Shape;331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6"/>
          <p:cNvSpPr txBox="1"/>
          <p:nvPr/>
        </p:nvSpPr>
        <p:spPr>
          <a:xfrm>
            <a:off x="560850" y="2265750"/>
            <a:ext cx="802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AEEA00"/>
                </a:solidFill>
              </a:rPr>
              <a:t>THANK </a:t>
            </a:r>
            <a:r>
              <a:rPr b="1" lang="en" sz="6000">
                <a:solidFill>
                  <a:srgbClr val="AEEA00"/>
                </a:solidFill>
              </a:rPr>
              <a:t>YOU</a:t>
            </a:r>
            <a:endParaRPr sz="6000">
              <a:solidFill>
                <a:srgbClr val="AEEA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200800" y="223975"/>
            <a:ext cx="292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our project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23975" y="880425"/>
            <a:ext cx="8441100" cy="4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 comprehensive application designed to facilitate speech processing, translation, and sentiment analysis.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1. Speech-to-Text Conversion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This feature enables users to transcribe spoken language into written text accurately in real-time. It supports: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Converts audio input (speech) into digital text.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Handles variations in accents and dialects to ensure high transcription accuracy.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Useful for applications like note-taking, interviews, or transcription for accessibility.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2. Translation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This feature facilitates seamless communication by translating the transcribed text between Arabic and English.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Converts transcribed text from Arabic to English and vice versa.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Preserves context and meaning, ensuring the translation is accurate and conversational.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3. Sentiment Analysis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Provide insights into the emotional tone of the conversation or text, classifying it as Positive, Neutral, or Negative.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386150" y="324350"/>
            <a:ext cx="444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the Features Work Together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478850" y="949950"/>
            <a:ext cx="67575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Speech Input: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user speaks in Arabic or English.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Transcription: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speech is converted into text using the Speech-to-Text module.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3. Translation: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needed, the transcribed text is translated to the target language (Arabic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↔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English).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Sentiment Analysis: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final text undergoes sentiment analysis to classify its emotional tone.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XXXXXXXXXXXXXX</a:t>
            </a:r>
            <a:endParaRPr sz="700"/>
          </a:p>
        </p:txBody>
      </p:sp>
      <p:sp>
        <p:nvSpPr>
          <p:cNvPr id="351" name="Google Shape;351;p39"/>
          <p:cNvSpPr txBox="1"/>
          <p:nvPr/>
        </p:nvSpPr>
        <p:spPr>
          <a:xfrm>
            <a:off x="1047825" y="1568575"/>
            <a:ext cx="62484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919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343432"/>
                </a:solidFill>
              </a:rPr>
              <a:t>33333333333</a:t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marR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9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Project </a:t>
            </a:r>
            <a:r>
              <a:rPr b="1" lang="en" sz="2600">
                <a:solidFill>
                  <a:srgbClr val="191919"/>
                </a:solidFill>
              </a:rPr>
              <a:t>Pipeline</a:t>
            </a:r>
            <a:endParaRPr sz="700"/>
          </a:p>
        </p:txBody>
      </p:sp>
      <p:sp>
        <p:nvSpPr>
          <p:cNvPr id="359" name="Google Shape;359;p40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40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1" name="Google Shape;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5" y="2086175"/>
            <a:ext cx="8288000" cy="1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564" y="254498"/>
            <a:ext cx="1573300" cy="11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1"/>
          <p:cNvGrpSpPr/>
          <p:nvPr/>
        </p:nvGrpSpPr>
        <p:grpSpPr>
          <a:xfrm>
            <a:off x="0" y="-76753"/>
            <a:ext cx="9143818" cy="5198009"/>
            <a:chOff x="0" y="-38100"/>
            <a:chExt cx="4816592" cy="2738100"/>
          </a:xfrm>
        </p:grpSpPr>
        <p:sp>
          <p:nvSpPr>
            <p:cNvPr id="368" name="Google Shape;368;p41"/>
            <p:cNvSpPr/>
            <p:nvPr/>
          </p:nvSpPr>
          <p:spPr>
            <a:xfrm>
              <a:off x="0" y="0"/>
              <a:ext cx="4816592" cy="2699860"/>
            </a:xfrm>
            <a:custGeom>
              <a:rect b="b" l="l" r="r" t="t"/>
              <a:pathLst>
                <a:path extrusionOk="0"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0">
              <a:solidFill>
                <a:srgbClr val="10686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69" name="Google Shape;369;p41"/>
            <p:cNvSpPr txBox="1"/>
            <p:nvPr/>
          </p:nvSpPr>
          <p:spPr>
            <a:xfrm>
              <a:off x="0" y="-38100"/>
              <a:ext cx="4816500" cy="27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41"/>
          <p:cNvSpPr txBox="1"/>
          <p:nvPr/>
        </p:nvSpPr>
        <p:spPr>
          <a:xfrm>
            <a:off x="522075" y="679927"/>
            <a:ext cx="29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</a:rPr>
              <a:t>Tools</a:t>
            </a:r>
            <a:endParaRPr sz="1200"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63" y="3508025"/>
            <a:ext cx="907100" cy="9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350" y="3591997"/>
            <a:ext cx="1265350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19" y="3508019"/>
            <a:ext cx="1271086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388" y="1890950"/>
            <a:ext cx="793825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660" y="1890938"/>
            <a:ext cx="793825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2875" y="1800613"/>
            <a:ext cx="974475" cy="9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2488" y="1803350"/>
            <a:ext cx="974475" cy="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/>
          <p:nvPr/>
        </p:nvSpPr>
        <p:spPr>
          <a:xfrm>
            <a:off x="445850" y="1075888"/>
            <a:ext cx="25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4475" y="3508037"/>
            <a:ext cx="1626650" cy="10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0" y="913800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3650" y="3710075"/>
            <a:ext cx="705079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3350" y="184575"/>
            <a:ext cx="845850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0749" y="3454676"/>
            <a:ext cx="1013800" cy="10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2113" y="1721613"/>
            <a:ext cx="1053475" cy="10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15">
            <a:alphaModFix/>
          </a:blip>
          <a:srcRect b="0" l="16745" r="20515" t="0"/>
          <a:stretch/>
        </p:blipFill>
        <p:spPr>
          <a:xfrm>
            <a:off x="7700750" y="1807275"/>
            <a:ext cx="907075" cy="87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Demo</a:t>
            </a:r>
            <a:endParaRPr b="1" sz="2600">
              <a:solidFill>
                <a:srgbClr val="191919"/>
              </a:solidFill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42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3" name="Google Shape;393;p42" title="Arabic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79981"/>
            <a:ext cx="6991430" cy="334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Demo</a:t>
            </a:r>
            <a:endParaRPr b="1" sz="2600">
              <a:solidFill>
                <a:srgbClr val="191919"/>
              </a:solidFill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43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1" name="Google Shape;401;p43" title="Engli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79981"/>
            <a:ext cx="6991431" cy="334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6"/>
          <p:cNvGrpSpPr/>
          <p:nvPr/>
        </p:nvGrpSpPr>
        <p:grpSpPr>
          <a:xfrm>
            <a:off x="1736904" y="2458834"/>
            <a:ext cx="1460195" cy="541907"/>
            <a:chOff x="0" y="-38100"/>
            <a:chExt cx="812800" cy="315099"/>
          </a:xfrm>
        </p:grpSpPr>
        <p:sp>
          <p:nvSpPr>
            <p:cNvPr id="148" name="Google Shape;148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49" name="Google Shape;149;p26"/>
            <p:cNvSpPr txBox="1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6"/>
          <p:cNvSpPr txBox="1"/>
          <p:nvPr/>
        </p:nvSpPr>
        <p:spPr>
          <a:xfrm>
            <a:off x="1736900" y="2563109"/>
            <a:ext cx="1571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Maya Ahmed Abdullah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1922340" y="2771078"/>
            <a:ext cx="1597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EEA00"/>
                </a:solidFill>
              </a:rPr>
              <a:t>Speech to Text Models</a:t>
            </a:r>
            <a:endParaRPr sz="900">
              <a:solidFill>
                <a:srgbClr val="AEEA00"/>
              </a:solidFill>
            </a:endParaRPr>
          </a:p>
          <a:p>
            <a:pPr indent="0" lvl="0" marL="0" marR="0" rtl="0" algn="ctr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EEA00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916150" y="562149"/>
            <a:ext cx="314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 sz="700"/>
          </a:p>
        </p:txBody>
      </p:sp>
      <p:grpSp>
        <p:nvGrpSpPr>
          <p:cNvPr id="153" name="Google Shape;153;p26"/>
          <p:cNvGrpSpPr/>
          <p:nvPr/>
        </p:nvGrpSpPr>
        <p:grpSpPr>
          <a:xfrm>
            <a:off x="3392118" y="2458834"/>
            <a:ext cx="1460195" cy="541907"/>
            <a:chOff x="0" y="-38100"/>
            <a:chExt cx="812800" cy="315099"/>
          </a:xfrm>
        </p:grpSpPr>
        <p:sp>
          <p:nvSpPr>
            <p:cNvPr id="154" name="Google Shape;154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55" name="Google Shape;155;p26"/>
            <p:cNvSpPr txBox="1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26"/>
          <p:cNvSpPr txBox="1"/>
          <p:nvPr/>
        </p:nvSpPr>
        <p:spPr>
          <a:xfrm>
            <a:off x="3753819" y="2571068"/>
            <a:ext cx="1292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Zahy Youssef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577593" y="2797567"/>
            <a:ext cx="1089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EEA00"/>
                </a:solidFill>
              </a:rPr>
              <a:t>Translation Models</a:t>
            </a:r>
            <a:endParaRPr sz="7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046097" y="2458834"/>
            <a:ext cx="1460195" cy="541907"/>
            <a:chOff x="0" y="-38100"/>
            <a:chExt cx="812800" cy="315099"/>
          </a:xfrm>
        </p:grpSpPr>
        <p:sp>
          <p:nvSpPr>
            <p:cNvPr id="159" name="Google Shape;159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60" name="Google Shape;160;p26"/>
            <p:cNvSpPr txBox="1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26"/>
          <p:cNvSpPr txBox="1"/>
          <p:nvPr/>
        </p:nvSpPr>
        <p:spPr>
          <a:xfrm>
            <a:off x="5130049" y="2571068"/>
            <a:ext cx="1292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BFB"/>
                </a:solidFill>
              </a:rPr>
              <a:t>Reem Wael</a:t>
            </a:r>
            <a:endParaRPr sz="700"/>
          </a:p>
        </p:txBody>
      </p:sp>
      <p:sp>
        <p:nvSpPr>
          <p:cNvPr id="162" name="Google Shape;162;p26"/>
          <p:cNvSpPr txBox="1"/>
          <p:nvPr/>
        </p:nvSpPr>
        <p:spPr>
          <a:xfrm>
            <a:off x="5086592" y="2797576"/>
            <a:ext cx="1379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EEA00"/>
                </a:solidFill>
              </a:rPr>
              <a:t>Sentiment Analysis Models</a:t>
            </a:r>
            <a:endParaRPr sz="700"/>
          </a:p>
        </p:txBody>
      </p:sp>
      <p:grpSp>
        <p:nvGrpSpPr>
          <p:cNvPr id="163" name="Google Shape;163;p26"/>
          <p:cNvGrpSpPr/>
          <p:nvPr/>
        </p:nvGrpSpPr>
        <p:grpSpPr>
          <a:xfrm>
            <a:off x="5046065" y="4503959"/>
            <a:ext cx="1460195" cy="541907"/>
            <a:chOff x="0" y="-38100"/>
            <a:chExt cx="812800" cy="315099"/>
          </a:xfrm>
        </p:grpSpPr>
        <p:sp>
          <p:nvSpPr>
            <p:cNvPr id="164" name="Google Shape;164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65" name="Google Shape;165;p26"/>
            <p:cNvSpPr txBox="1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6"/>
          <p:cNvSpPr txBox="1"/>
          <p:nvPr/>
        </p:nvSpPr>
        <p:spPr>
          <a:xfrm>
            <a:off x="4803561" y="4613875"/>
            <a:ext cx="194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BFB"/>
                </a:solidFill>
              </a:rPr>
              <a:t>Usama Muhammad</a:t>
            </a:r>
            <a:endParaRPr sz="700"/>
          </a:p>
        </p:txBody>
      </p:sp>
      <p:sp>
        <p:nvSpPr>
          <p:cNvPr id="167" name="Google Shape;167;p26"/>
          <p:cNvSpPr txBox="1"/>
          <p:nvPr/>
        </p:nvSpPr>
        <p:spPr>
          <a:xfrm>
            <a:off x="5231539" y="4842692"/>
            <a:ext cx="1089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EEA00"/>
                </a:solidFill>
              </a:rPr>
              <a:t>Integration of Models</a:t>
            </a:r>
            <a:endParaRPr sz="700"/>
          </a:p>
        </p:txBody>
      </p:sp>
      <p:sp>
        <p:nvSpPr>
          <p:cNvPr id="168" name="Google Shape;168;p26"/>
          <p:cNvSpPr/>
          <p:nvPr/>
        </p:nvSpPr>
        <p:spPr>
          <a:xfrm flipH="1">
            <a:off x="7455391" y="0"/>
            <a:ext cx="1688610" cy="1688610"/>
          </a:xfrm>
          <a:custGeom>
            <a:rect b="b" l="l" r="r" t="t"/>
            <a:pathLst>
              <a:path extrusionOk="0"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9" name="Google Shape;169;p26"/>
          <p:cNvGrpSpPr/>
          <p:nvPr/>
        </p:nvGrpSpPr>
        <p:grpSpPr>
          <a:xfrm>
            <a:off x="-1081300" y="4094094"/>
            <a:ext cx="1987865" cy="1903090"/>
            <a:chOff x="0" y="0"/>
            <a:chExt cx="812800" cy="812800"/>
          </a:xfrm>
        </p:grpSpPr>
        <p:sp>
          <p:nvSpPr>
            <p:cNvPr id="170" name="Google Shape;170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42950">
              <a:solidFill>
                <a:srgbClr val="AEEA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333" y="1116104"/>
            <a:ext cx="1470995" cy="14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062" y="1116104"/>
            <a:ext cx="1470994" cy="1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663" y="1116104"/>
            <a:ext cx="1470994" cy="140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256" y="3161592"/>
            <a:ext cx="1470995" cy="1408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6"/>
          <p:cNvGrpSpPr/>
          <p:nvPr/>
        </p:nvGrpSpPr>
        <p:grpSpPr>
          <a:xfrm>
            <a:off x="1680275" y="4508874"/>
            <a:ext cx="1510833" cy="541907"/>
            <a:chOff x="0" y="-38100"/>
            <a:chExt cx="812800" cy="315099"/>
          </a:xfrm>
        </p:grpSpPr>
        <p:sp>
          <p:nvSpPr>
            <p:cNvPr id="177" name="Google Shape;177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78" name="Google Shape;178;p26"/>
            <p:cNvSpPr txBox="1"/>
            <p:nvPr/>
          </p:nvSpPr>
          <p:spPr>
            <a:xfrm>
              <a:off x="0" y="-38100"/>
              <a:ext cx="8127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6"/>
          <p:cNvSpPr txBox="1"/>
          <p:nvPr/>
        </p:nvSpPr>
        <p:spPr>
          <a:xfrm>
            <a:off x="1997450" y="4610371"/>
            <a:ext cx="1571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lt1"/>
                </a:solidFill>
              </a:rPr>
              <a:t>Basma Elhoseny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548090" y="3119607"/>
            <a:ext cx="314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9525" y="3161600"/>
            <a:ext cx="1463040" cy="14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2035533" y="4758975"/>
            <a:ext cx="93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EEA00"/>
                </a:solidFill>
              </a:rPr>
              <a:t>Deployment</a:t>
            </a:r>
            <a:endParaRPr sz="900">
              <a:solidFill>
                <a:srgbClr val="AEEA00"/>
              </a:solidFill>
            </a:endParaRPr>
          </a:p>
        </p:txBody>
      </p:sp>
      <p:grpSp>
        <p:nvGrpSpPr>
          <p:cNvPr id="183" name="Google Shape;183;p26"/>
          <p:cNvGrpSpPr/>
          <p:nvPr/>
        </p:nvGrpSpPr>
        <p:grpSpPr>
          <a:xfrm>
            <a:off x="3345525" y="4503962"/>
            <a:ext cx="1510833" cy="541907"/>
            <a:chOff x="0" y="-38100"/>
            <a:chExt cx="812800" cy="315099"/>
          </a:xfrm>
        </p:grpSpPr>
        <p:sp>
          <p:nvSpPr>
            <p:cNvPr id="184" name="Google Shape;184;p26"/>
            <p:cNvSpPr/>
            <p:nvPr/>
          </p:nvSpPr>
          <p:spPr>
            <a:xfrm>
              <a:off x="0" y="0"/>
              <a:ext cx="812800" cy="276999"/>
            </a:xfrm>
            <a:custGeom>
              <a:rect b="b" l="l" r="r" t="t"/>
              <a:pathLst>
                <a:path extrusionOk="0"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85" name="Google Shape;185;p26"/>
            <p:cNvSpPr txBox="1"/>
            <p:nvPr/>
          </p:nvSpPr>
          <p:spPr>
            <a:xfrm>
              <a:off x="0" y="-38100"/>
              <a:ext cx="8127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6"/>
          <p:cNvSpPr txBox="1"/>
          <p:nvPr/>
        </p:nvSpPr>
        <p:spPr>
          <a:xfrm>
            <a:off x="3697388" y="4627846"/>
            <a:ext cx="1571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lt1"/>
                </a:solidFill>
              </a:rPr>
              <a:t>Youssef Hesham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3915671" y="4760475"/>
            <a:ext cx="93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EEA00"/>
                </a:solidFill>
              </a:rPr>
              <a:t>Frontend</a:t>
            </a:r>
            <a:endParaRPr sz="900">
              <a:solidFill>
                <a:srgbClr val="AEEA00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7800" y="3164050"/>
            <a:ext cx="1463040" cy="14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047821" y="1027382"/>
            <a:ext cx="36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91919"/>
                </a:solidFill>
              </a:rPr>
              <a:t>Core Services</a:t>
            </a:r>
            <a:endParaRPr b="1" sz="2400"/>
          </a:p>
        </p:txBody>
      </p:sp>
      <p:sp>
        <p:nvSpPr>
          <p:cNvPr id="194" name="Google Shape;194;p27"/>
          <p:cNvSpPr txBox="1"/>
          <p:nvPr/>
        </p:nvSpPr>
        <p:spPr>
          <a:xfrm>
            <a:off x="1047825" y="1568575"/>
            <a:ext cx="62484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191919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343432"/>
              </a:buClr>
              <a:buSzPts val="1100"/>
              <a:buChar char="●"/>
            </a:pPr>
            <a:r>
              <a:rPr lang="en" sz="1100">
                <a:solidFill>
                  <a:srgbClr val="343432"/>
                </a:solidFill>
              </a:rPr>
              <a:t>Speech-to-Text Conversion: Users can speak in either Arabic or English, and the app will accurately transcribe their speech into written text.</a:t>
            </a:r>
            <a:endParaRPr sz="1100">
              <a:solidFill>
                <a:srgbClr val="343432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343432"/>
              </a:buClr>
              <a:buSzPts val="1100"/>
              <a:buChar char="●"/>
            </a:pPr>
            <a:r>
              <a:rPr lang="en" sz="1100">
                <a:solidFill>
                  <a:srgbClr val="343432"/>
                </a:solidFill>
              </a:rPr>
              <a:t>Multilingual Translation: The transcribed text can be automatically translated between Arabic and English, ensuring smooth communication between users of different language backgrounds.</a:t>
            </a:r>
            <a:endParaRPr sz="1100">
              <a:solidFill>
                <a:srgbClr val="343432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343432"/>
              </a:buClr>
              <a:buSzPts val="1100"/>
              <a:buChar char="●"/>
            </a:pPr>
            <a:r>
              <a:rPr lang="en" sz="1100">
                <a:solidFill>
                  <a:srgbClr val="343432"/>
                </a:solidFill>
              </a:rPr>
              <a:t>Sentiment Analysis: After transcription and translation, the app performs sentiment analysis on the text to detect the emotional tone. The emotions classified include Neutral, Positive or Negative.</a:t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marR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7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Project Pipeline</a:t>
            </a:r>
            <a:endParaRPr sz="700"/>
          </a:p>
        </p:txBody>
      </p:sp>
      <p:sp>
        <p:nvSpPr>
          <p:cNvPr id="202" name="Google Shape;202;p28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38" y="2571750"/>
            <a:ext cx="8992927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1540546" y="165456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Model Details</a:t>
            </a:r>
            <a:endParaRPr sz="700"/>
          </a:p>
        </p:txBody>
      </p:sp>
      <p:sp>
        <p:nvSpPr>
          <p:cNvPr id="209" name="Google Shape;209;p29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9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00" y="879150"/>
            <a:ext cx="7601926" cy="41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/>
        </p:nvSpPr>
        <p:spPr>
          <a:xfrm>
            <a:off x="1540546" y="165456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Model Details</a:t>
            </a:r>
            <a:endParaRPr sz="700"/>
          </a:p>
        </p:txBody>
      </p:sp>
      <p:sp>
        <p:nvSpPr>
          <p:cNvPr id="217" name="Google Shape;217;p30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30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75" y="825050"/>
            <a:ext cx="7540225" cy="404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/>
        </p:nvSpPr>
        <p:spPr>
          <a:xfrm>
            <a:off x="1047821" y="1027382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91919"/>
                </a:solidFill>
              </a:rPr>
              <a:t>Business Domain</a:t>
            </a:r>
            <a:endParaRPr sz="700"/>
          </a:p>
        </p:txBody>
      </p:sp>
      <p:sp>
        <p:nvSpPr>
          <p:cNvPr id="225" name="Google Shape;225;p31"/>
          <p:cNvSpPr txBox="1"/>
          <p:nvPr/>
        </p:nvSpPr>
        <p:spPr>
          <a:xfrm>
            <a:off x="1047825" y="1568575"/>
            <a:ext cx="62484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</a:rPr>
              <a:t>Target Audience:</a:t>
            </a:r>
            <a:endParaRPr sz="1600">
              <a:solidFill>
                <a:srgbClr val="191919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Char char="●"/>
            </a:pPr>
            <a:r>
              <a:rPr lang="en" sz="1100">
                <a:solidFill>
                  <a:srgbClr val="191919"/>
                </a:solidFill>
              </a:rPr>
              <a:t>Individuals: People looking for easy ways to transcribe, translate, and analyze emotions in conversations, speeches, or personal notes.</a:t>
            </a:r>
            <a:endParaRPr sz="1100">
              <a:solidFill>
                <a:srgbClr val="191919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Char char="●"/>
            </a:pPr>
            <a:r>
              <a:rPr lang="en" sz="1100">
                <a:solidFill>
                  <a:srgbClr val="191919"/>
                </a:solidFill>
              </a:rPr>
              <a:t>Businesses: Companies dealing with customer support, client feedback, or market research where understanding customer sentiment is crucial.</a:t>
            </a:r>
            <a:endParaRPr sz="1100">
              <a:solidFill>
                <a:srgbClr val="191919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Char char="●"/>
            </a:pPr>
            <a:r>
              <a:rPr lang="en" sz="1100">
                <a:solidFill>
                  <a:srgbClr val="191919"/>
                </a:solidFill>
              </a:rPr>
              <a:t>Content Creators: Influencers, bloggers, or marketers who need fast and efficient multilingual transcription and translation, along with emotional insights from their audience.</a:t>
            </a:r>
            <a:endParaRPr sz="1100">
              <a:solidFill>
                <a:srgbClr val="191919"/>
              </a:solidFill>
            </a:endParaRPr>
          </a:p>
          <a:p>
            <a:pPr indent="-298450" lvl="0" marL="45720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Char char="●"/>
            </a:pPr>
            <a:r>
              <a:rPr lang="en" sz="1100">
                <a:solidFill>
                  <a:srgbClr val="191919"/>
                </a:solidFill>
              </a:rPr>
              <a:t>Researchers and Analysts: Those conducting social media analysis or user behavior studies can use the app to understand emotional trends across different languages.</a:t>
            </a:r>
            <a:endParaRPr sz="1100">
              <a:solidFill>
                <a:srgbClr val="191919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919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  <a:p>
            <a:pPr indent="0" lvl="0" marL="0" marR="0" rtl="0" algn="l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43432"/>
              </a:solidFill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296230" y="1434473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1"/>
          <p:cNvSpPr/>
          <p:nvPr/>
        </p:nvSpPr>
        <p:spPr>
          <a:xfrm rot="10800000">
            <a:off x="-232939" y="-2317518"/>
            <a:ext cx="1847770" cy="3709027"/>
          </a:xfrm>
          <a:custGeom>
            <a:rect b="b" l="l" r="r" t="t"/>
            <a:pathLst>
              <a:path extrusionOk="0"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233" name="Google Shape;233;p32"/>
          <p:cNvGrpSpPr/>
          <p:nvPr/>
        </p:nvGrpSpPr>
        <p:grpSpPr>
          <a:xfrm>
            <a:off x="334362" y="377163"/>
            <a:ext cx="8459933" cy="4434431"/>
            <a:chOff x="0" y="-19050"/>
            <a:chExt cx="4456349" cy="2335878"/>
          </a:xfrm>
        </p:grpSpPr>
        <p:sp>
          <p:nvSpPr>
            <p:cNvPr id="234" name="Google Shape;234;p32"/>
            <p:cNvSpPr/>
            <p:nvPr/>
          </p:nvSpPr>
          <p:spPr>
            <a:xfrm>
              <a:off x="0" y="0"/>
              <a:ext cx="4456349" cy="2316828"/>
            </a:xfrm>
            <a:custGeom>
              <a:rect b="b" l="l" r="r" t="t"/>
              <a:pathLst>
                <a:path extrusionOk="0"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 txBox="1"/>
            <p:nvPr/>
          </p:nvSpPr>
          <p:spPr>
            <a:xfrm>
              <a:off x="0" y="-19050"/>
              <a:ext cx="4456200" cy="23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2"/>
          <p:cNvSpPr txBox="1"/>
          <p:nvPr/>
        </p:nvSpPr>
        <p:spPr>
          <a:xfrm>
            <a:off x="663951" y="798606"/>
            <a:ext cx="43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700"/>
          </a:p>
        </p:txBody>
      </p:sp>
      <p:sp>
        <p:nvSpPr>
          <p:cNvPr id="237" name="Google Shape;237;p32"/>
          <p:cNvSpPr/>
          <p:nvPr/>
        </p:nvSpPr>
        <p:spPr>
          <a:xfrm rot="-5400000">
            <a:off x="1221730" y="2630970"/>
            <a:ext cx="507770" cy="1043063"/>
          </a:xfrm>
          <a:custGeom>
            <a:rect b="b" l="l" r="r" t="t"/>
            <a:pathLst>
              <a:path extrusionOk="0"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38" name="Google Shape;238;p32"/>
          <p:cNvSpPr/>
          <p:nvPr/>
        </p:nvSpPr>
        <p:spPr>
          <a:xfrm rot="-5400000">
            <a:off x="1000992" y="2946042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39" name="Google Shape;239;p32"/>
          <p:cNvCxnSpPr/>
          <p:nvPr/>
        </p:nvCxnSpPr>
        <p:spPr>
          <a:xfrm>
            <a:off x="1475614" y="3866730"/>
            <a:ext cx="0" cy="234000"/>
          </a:xfrm>
          <a:prstGeom prst="straightConnector1">
            <a:avLst/>
          </a:prstGeom>
          <a:noFill/>
          <a:ln cap="rnd" cmpd="sng" w="38100">
            <a:solidFill>
              <a:srgbClr val="106861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40" name="Google Shape;240;p32"/>
          <p:cNvSpPr/>
          <p:nvPr/>
        </p:nvSpPr>
        <p:spPr>
          <a:xfrm rot="5400000">
            <a:off x="2251966" y="3138739"/>
            <a:ext cx="507770" cy="1043064"/>
          </a:xfrm>
          <a:custGeom>
            <a:rect b="b" l="l" r="r" t="t"/>
            <a:pathLst>
              <a:path extrusionOk="0"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41" name="Google Shape;241;p32"/>
          <p:cNvSpPr/>
          <p:nvPr/>
        </p:nvSpPr>
        <p:spPr>
          <a:xfrm rot="-5400000">
            <a:off x="2045506" y="2946042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42" name="Google Shape;242;p32"/>
          <p:cNvCxnSpPr/>
          <p:nvPr/>
        </p:nvCxnSpPr>
        <p:spPr>
          <a:xfrm rot="10800000">
            <a:off x="2490620" y="2711948"/>
            <a:ext cx="1500" cy="234000"/>
          </a:xfrm>
          <a:prstGeom prst="straightConnector1">
            <a:avLst/>
          </a:prstGeom>
          <a:noFill/>
          <a:ln cap="rnd" cmpd="sng" w="38100">
            <a:solidFill>
              <a:srgbClr val="AEEA00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43" name="Google Shape;243;p32"/>
          <p:cNvSpPr/>
          <p:nvPr/>
        </p:nvSpPr>
        <p:spPr>
          <a:xfrm rot="-5400000">
            <a:off x="3280202" y="2631014"/>
            <a:ext cx="507770" cy="1043064"/>
          </a:xfrm>
          <a:custGeom>
            <a:rect b="b" l="l" r="r" t="t"/>
            <a:pathLst>
              <a:path extrusionOk="0"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44" name="Google Shape;244;p32"/>
          <p:cNvSpPr/>
          <p:nvPr/>
        </p:nvSpPr>
        <p:spPr>
          <a:xfrm rot="-5400000">
            <a:off x="3059465" y="2946086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45" name="Google Shape;245;p32"/>
          <p:cNvCxnSpPr/>
          <p:nvPr/>
        </p:nvCxnSpPr>
        <p:spPr>
          <a:xfrm>
            <a:off x="3534088" y="3866774"/>
            <a:ext cx="0" cy="234000"/>
          </a:xfrm>
          <a:prstGeom prst="straightConnector1">
            <a:avLst/>
          </a:prstGeom>
          <a:noFill/>
          <a:ln cap="rnd" cmpd="sng" w="38100">
            <a:solidFill>
              <a:srgbClr val="106861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46" name="Google Shape;246;p32"/>
          <p:cNvSpPr/>
          <p:nvPr/>
        </p:nvSpPr>
        <p:spPr>
          <a:xfrm rot="5400000">
            <a:off x="4310439" y="3138783"/>
            <a:ext cx="507770" cy="1043064"/>
          </a:xfrm>
          <a:custGeom>
            <a:rect b="b" l="l" r="r" t="t"/>
            <a:pathLst>
              <a:path extrusionOk="0"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47" name="Google Shape;247;p32"/>
          <p:cNvSpPr/>
          <p:nvPr/>
        </p:nvSpPr>
        <p:spPr>
          <a:xfrm rot="-5400000">
            <a:off x="4103980" y="2946086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48" name="Google Shape;248;p32"/>
          <p:cNvCxnSpPr/>
          <p:nvPr/>
        </p:nvCxnSpPr>
        <p:spPr>
          <a:xfrm rot="10800000">
            <a:off x="4549094" y="2711992"/>
            <a:ext cx="1500" cy="234000"/>
          </a:xfrm>
          <a:prstGeom prst="straightConnector1">
            <a:avLst/>
          </a:prstGeom>
          <a:noFill/>
          <a:ln cap="rnd" cmpd="sng" w="38100">
            <a:solidFill>
              <a:srgbClr val="AEEA00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49" name="Google Shape;249;p32"/>
          <p:cNvSpPr/>
          <p:nvPr/>
        </p:nvSpPr>
        <p:spPr>
          <a:xfrm rot="-5400000">
            <a:off x="5340373" y="2631014"/>
            <a:ext cx="507770" cy="1043064"/>
          </a:xfrm>
          <a:custGeom>
            <a:rect b="b" l="l" r="r" t="t"/>
            <a:pathLst>
              <a:path extrusionOk="0"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50" name="Google Shape;250;p32"/>
          <p:cNvSpPr/>
          <p:nvPr/>
        </p:nvSpPr>
        <p:spPr>
          <a:xfrm rot="-5400000">
            <a:off x="5119635" y="2946086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1" name="Google Shape;251;p32"/>
          <p:cNvCxnSpPr/>
          <p:nvPr/>
        </p:nvCxnSpPr>
        <p:spPr>
          <a:xfrm>
            <a:off x="5594258" y="3866774"/>
            <a:ext cx="0" cy="234000"/>
          </a:xfrm>
          <a:prstGeom prst="straightConnector1">
            <a:avLst/>
          </a:prstGeom>
          <a:noFill/>
          <a:ln cap="rnd" cmpd="sng" w="38100">
            <a:solidFill>
              <a:srgbClr val="106861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52" name="Google Shape;252;p32"/>
          <p:cNvSpPr/>
          <p:nvPr/>
        </p:nvSpPr>
        <p:spPr>
          <a:xfrm rot="5400000">
            <a:off x="6367925" y="3138739"/>
            <a:ext cx="507770" cy="1043064"/>
          </a:xfrm>
          <a:custGeom>
            <a:rect b="b" l="l" r="r" t="t"/>
            <a:pathLst>
              <a:path extrusionOk="0"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53" name="Google Shape;253;p32"/>
          <p:cNvSpPr/>
          <p:nvPr/>
        </p:nvSpPr>
        <p:spPr>
          <a:xfrm rot="-5400000">
            <a:off x="6161466" y="2946042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4" name="Google Shape;254;p32"/>
          <p:cNvCxnSpPr/>
          <p:nvPr/>
        </p:nvCxnSpPr>
        <p:spPr>
          <a:xfrm rot="10800000">
            <a:off x="6606580" y="2711948"/>
            <a:ext cx="1500" cy="234000"/>
          </a:xfrm>
          <a:prstGeom prst="straightConnector1">
            <a:avLst/>
          </a:prstGeom>
          <a:noFill/>
          <a:ln cap="rnd" cmpd="sng" w="38100">
            <a:solidFill>
              <a:srgbClr val="AEEA00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55" name="Google Shape;255;p32"/>
          <p:cNvSpPr/>
          <p:nvPr/>
        </p:nvSpPr>
        <p:spPr>
          <a:xfrm rot="-5400000">
            <a:off x="7398819" y="2631014"/>
            <a:ext cx="507770" cy="1043063"/>
          </a:xfrm>
          <a:custGeom>
            <a:rect b="b" l="l" r="r" t="t"/>
            <a:pathLst>
              <a:path extrusionOk="0"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418" r="0" t="0"/>
            </a:stretch>
          </a:blipFill>
          <a:ln>
            <a:noFill/>
          </a:ln>
        </p:spPr>
      </p:sp>
      <p:sp>
        <p:nvSpPr>
          <p:cNvPr id="256" name="Google Shape;256;p32"/>
          <p:cNvSpPr/>
          <p:nvPr/>
        </p:nvSpPr>
        <p:spPr>
          <a:xfrm rot="-5400000">
            <a:off x="7178082" y="2946086"/>
            <a:ext cx="920688" cy="920688"/>
          </a:xfrm>
          <a:custGeom>
            <a:rect b="b" l="l" r="r" t="t"/>
            <a:pathLst>
              <a:path extrusionOk="0"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7" name="Google Shape;257;p32"/>
          <p:cNvCxnSpPr/>
          <p:nvPr/>
        </p:nvCxnSpPr>
        <p:spPr>
          <a:xfrm>
            <a:off x="7652704" y="3866774"/>
            <a:ext cx="0" cy="234000"/>
          </a:xfrm>
          <a:prstGeom prst="straightConnector1">
            <a:avLst/>
          </a:prstGeom>
          <a:noFill/>
          <a:ln cap="rnd" cmpd="sng" w="38100">
            <a:solidFill>
              <a:srgbClr val="106861"/>
            </a:solidFill>
            <a:prstDash val="dot"/>
            <a:round/>
            <a:headEnd len="sm" w="sm" type="none"/>
            <a:tailEnd len="lg" w="lg" type="oval"/>
          </a:ln>
        </p:spPr>
      </p:cxnSp>
      <p:sp>
        <p:nvSpPr>
          <p:cNvPr id="258" name="Google Shape;258;p32"/>
          <p:cNvSpPr txBox="1"/>
          <p:nvPr/>
        </p:nvSpPr>
        <p:spPr>
          <a:xfrm>
            <a:off x="960496" y="4144909"/>
            <a:ext cx="1030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Modules Building</a:t>
            </a:r>
            <a:endParaRPr sz="700"/>
          </a:p>
        </p:txBody>
      </p:sp>
      <p:sp>
        <p:nvSpPr>
          <p:cNvPr id="259" name="Google Shape;259;p32"/>
          <p:cNvSpPr txBox="1"/>
          <p:nvPr/>
        </p:nvSpPr>
        <p:spPr>
          <a:xfrm>
            <a:off x="1990758" y="2450229"/>
            <a:ext cx="1030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Pipeline</a:t>
            </a:r>
            <a:r>
              <a:rPr lang="en" sz="900">
                <a:solidFill>
                  <a:srgbClr val="343432"/>
                </a:solidFill>
              </a:rPr>
              <a:t> Integration</a:t>
            </a:r>
            <a:endParaRPr sz="700"/>
          </a:p>
        </p:txBody>
      </p:sp>
      <p:sp>
        <p:nvSpPr>
          <p:cNvPr id="260" name="Google Shape;260;p32"/>
          <p:cNvSpPr txBox="1"/>
          <p:nvPr/>
        </p:nvSpPr>
        <p:spPr>
          <a:xfrm>
            <a:off x="3038074" y="4144909"/>
            <a:ext cx="1030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BackEnd Development</a:t>
            </a:r>
            <a:endParaRPr sz="700"/>
          </a:p>
        </p:txBody>
      </p:sp>
      <p:sp>
        <p:nvSpPr>
          <p:cNvPr id="261" name="Google Shape;261;p32"/>
          <p:cNvSpPr txBox="1"/>
          <p:nvPr/>
        </p:nvSpPr>
        <p:spPr>
          <a:xfrm>
            <a:off x="3879113" y="2343154"/>
            <a:ext cx="1320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FrontEnd</a:t>
            </a:r>
            <a:endParaRPr sz="900">
              <a:solidFill>
                <a:srgbClr val="343432"/>
              </a:solidFill>
            </a:endParaRPr>
          </a:p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Development</a:t>
            </a:r>
            <a:endParaRPr sz="900">
              <a:solidFill>
                <a:srgbClr val="343432"/>
              </a:solidFill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5085856" y="4163339"/>
            <a:ext cx="1030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APIs </a:t>
            </a:r>
            <a:r>
              <a:rPr lang="en" sz="900">
                <a:solidFill>
                  <a:srgbClr val="343432"/>
                </a:solidFill>
              </a:rPr>
              <a:t>Integration</a:t>
            </a:r>
            <a:endParaRPr sz="700"/>
          </a:p>
        </p:txBody>
      </p:sp>
      <p:sp>
        <p:nvSpPr>
          <p:cNvPr id="263" name="Google Shape;263;p32"/>
          <p:cNvSpPr txBox="1"/>
          <p:nvPr/>
        </p:nvSpPr>
        <p:spPr>
          <a:xfrm>
            <a:off x="6100418" y="2361583"/>
            <a:ext cx="1030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Deployment</a:t>
            </a:r>
            <a:endParaRPr sz="700"/>
          </a:p>
        </p:txBody>
      </p:sp>
      <p:sp>
        <p:nvSpPr>
          <p:cNvPr id="264" name="Google Shape;264;p32"/>
          <p:cNvSpPr txBox="1"/>
          <p:nvPr/>
        </p:nvSpPr>
        <p:spPr>
          <a:xfrm>
            <a:off x="7159681" y="4145562"/>
            <a:ext cx="1030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43432"/>
                </a:solidFill>
              </a:rPr>
              <a:t>Documentation &amp; Demos</a:t>
            </a:r>
            <a:endParaRPr sz="700"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7975" y="3157573"/>
            <a:ext cx="482400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0975" y="3134787"/>
            <a:ext cx="507750" cy="5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5701" y="3129376"/>
            <a:ext cx="538762" cy="53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10">
            <a:alphaModFix/>
          </a:blip>
          <a:srcRect b="14677" l="0" r="0" t="11418"/>
          <a:stretch/>
        </p:blipFill>
        <p:spPr>
          <a:xfrm>
            <a:off x="4237819" y="3147450"/>
            <a:ext cx="652707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6786" y="3121075"/>
            <a:ext cx="592562" cy="5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31750" y="3114675"/>
            <a:ext cx="59257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84050" y="3157575"/>
            <a:ext cx="538775" cy="5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4600" y="546200"/>
            <a:ext cx="1043075" cy="104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/>
          <p:cNvGrpSpPr/>
          <p:nvPr/>
        </p:nvGrpSpPr>
        <p:grpSpPr>
          <a:xfrm>
            <a:off x="0" y="-76753"/>
            <a:ext cx="9143818" cy="5198009"/>
            <a:chOff x="0" y="-38100"/>
            <a:chExt cx="4816592" cy="2738100"/>
          </a:xfrm>
        </p:grpSpPr>
        <p:sp>
          <p:nvSpPr>
            <p:cNvPr id="278" name="Google Shape;278;p33"/>
            <p:cNvSpPr/>
            <p:nvPr/>
          </p:nvSpPr>
          <p:spPr>
            <a:xfrm>
              <a:off x="0" y="0"/>
              <a:ext cx="4816592" cy="2699860"/>
            </a:xfrm>
            <a:custGeom>
              <a:rect b="b" l="l" r="r" t="t"/>
              <a:pathLst>
                <a:path extrusionOk="0"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0">
              <a:solidFill>
                <a:srgbClr val="10686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9" name="Google Shape;279;p33"/>
            <p:cNvSpPr txBox="1"/>
            <p:nvPr/>
          </p:nvSpPr>
          <p:spPr>
            <a:xfrm>
              <a:off x="0" y="-38100"/>
              <a:ext cx="4816500" cy="27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8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33"/>
          <p:cNvSpPr txBox="1"/>
          <p:nvPr/>
        </p:nvSpPr>
        <p:spPr>
          <a:xfrm>
            <a:off x="522075" y="679927"/>
            <a:ext cx="29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</a:rPr>
              <a:t>Tools</a:t>
            </a:r>
            <a:endParaRPr sz="1200"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63" y="3508025"/>
            <a:ext cx="907100" cy="9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350" y="3591997"/>
            <a:ext cx="1265350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19" y="3508019"/>
            <a:ext cx="1271086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388" y="1890950"/>
            <a:ext cx="793825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660" y="1890938"/>
            <a:ext cx="793825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2875" y="1800613"/>
            <a:ext cx="974475" cy="9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2488" y="1803350"/>
            <a:ext cx="974475" cy="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445850" y="1075888"/>
            <a:ext cx="25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4475" y="3508037"/>
            <a:ext cx="1626650" cy="10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0" y="913800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3650" y="3710075"/>
            <a:ext cx="705079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3350" y="184575"/>
            <a:ext cx="845850" cy="8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0749" y="3454676"/>
            <a:ext cx="1013800" cy="10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2113" y="1721613"/>
            <a:ext cx="1053475" cy="10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15">
            <a:alphaModFix/>
          </a:blip>
          <a:srcRect b="0" l="16745" r="20515" t="0"/>
          <a:stretch/>
        </p:blipFill>
        <p:spPr>
          <a:xfrm>
            <a:off x="7700750" y="1807275"/>
            <a:ext cx="907075" cy="87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